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989" autoAdjust="0"/>
  </p:normalViewPr>
  <p:slideViewPr>
    <p:cSldViewPr showGuides="1">
      <p:cViewPr>
        <p:scale>
          <a:sx n="92" d="100"/>
          <a:sy n="92" d="100"/>
        </p:scale>
        <p:origin x="-226" y="1296"/>
      </p:cViewPr>
      <p:guideLst>
        <p:guide orient="horz" pos="2160"/>
        <p:guide pos="2880"/>
      </p:guideLst>
    </p:cSldViewPr>
  </p:slideViewPr>
  <p:notesTextViewPr>
    <p:cViewPr>
      <p:scale>
        <a:sx n="1" d="1"/>
        <a:sy n="1" d="1"/>
      </p:scale>
      <p:origin x="0" y="66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0E34AE-40F7-46F6-A5EE-C5485B569724}" type="datetimeFigureOut">
              <a:rPr lang="en-US" smtClean="0"/>
              <a:t>1/28/2015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C75D39-D25E-4751-8CD8-B4C76F88C0CC}" type="slidenum">
              <a:rPr lang="en-US" smtClean="0"/>
              <a:t>‹#›</a:t>
            </a:fld>
            <a:endParaRPr lang="en-US"/>
          </a:p>
        </p:txBody>
      </p:sp>
    </p:spTree>
    <p:extLst>
      <p:ext uri="{BB962C8B-B14F-4D97-AF65-F5344CB8AC3E}">
        <p14:creationId xmlns:p14="http://schemas.microsoft.com/office/powerpoint/2010/main" val="3417378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RECORD</a:t>
            </a:r>
          </a:p>
          <a:p>
            <a:endParaRPr lang="en-US" sz="1400" b="1" dirty="0" smtClean="0"/>
          </a:p>
          <a:p>
            <a:r>
              <a:rPr lang="en-US" sz="1400" b="1" dirty="0" smtClean="0"/>
              <a:t>Universal</a:t>
            </a:r>
            <a:r>
              <a:rPr lang="en-US" sz="1400" b="1" baseline="0" dirty="0" smtClean="0"/>
              <a:t> mute</a:t>
            </a:r>
            <a:r>
              <a:rPr lang="en-US" baseline="0" dirty="0" smtClean="0"/>
              <a:t> – </a:t>
            </a:r>
          </a:p>
          <a:p>
            <a:r>
              <a:rPr lang="en-US" sz="1200" b="0" i="0" kern="1200" dirty="0" smtClean="0">
                <a:solidFill>
                  <a:schemeClr val="tx1"/>
                </a:solidFill>
                <a:effectLst/>
                <a:latin typeface="+mn-lt"/>
                <a:ea typeface="+mn-ea"/>
                <a:cs typeface="+mn-cs"/>
              </a:rPr>
              <a:t>Under 'Participants', select either 'Mute All' or 'Mute on Entry', then I can selectively unmute folks.</a:t>
            </a:r>
          </a:p>
          <a:p>
            <a:r>
              <a:rPr lang="en-US" sz="1200" b="0" i="0" kern="1200" dirty="0" smtClean="0">
                <a:solidFill>
                  <a:schemeClr val="tx1"/>
                </a:solidFill>
                <a:effectLst/>
                <a:latin typeface="+mn-lt"/>
                <a:ea typeface="+mn-ea"/>
                <a:cs typeface="+mn-cs"/>
              </a:rPr>
              <a:t>Muted Participants can use '*6' to unmute themselves and ask a question.</a:t>
            </a:r>
          </a:p>
          <a:p>
            <a:endParaRPr lang="en-US" dirty="0" smtClean="0"/>
          </a:p>
          <a:p>
            <a:r>
              <a:rPr lang="en-US" sz="1200" b="0" i="0" u="none" strike="noStrike" kern="1200" dirty="0" smtClean="0">
                <a:solidFill>
                  <a:schemeClr val="tx1"/>
                </a:solidFill>
                <a:effectLst/>
                <a:latin typeface="+mn-lt"/>
                <a:ea typeface="+mn-ea"/>
                <a:cs typeface="+mn-cs"/>
              </a:rPr>
              <a:t>28 Jan 2015 - Atkinson/ </a:t>
            </a:r>
            <a:r>
              <a:rPr lang="en-US" sz="1200" b="0" i="0" u="none" strike="noStrike" kern="1200" dirty="0" err="1" smtClean="0">
                <a:solidFill>
                  <a:schemeClr val="tx1"/>
                </a:solidFill>
                <a:effectLst/>
                <a:latin typeface="+mn-lt"/>
                <a:ea typeface="+mn-ea"/>
                <a:cs typeface="+mn-cs"/>
              </a:rPr>
              <a:t>Eerkes</a:t>
            </a:r>
            <a:r>
              <a:rPr lang="en-US" sz="1200" b="0" i="0" u="none" strike="noStrike" kern="1200" dirty="0" smtClean="0">
                <a:solidFill>
                  <a:schemeClr val="tx1"/>
                </a:solidFill>
                <a:effectLst/>
                <a:latin typeface="+mn-lt"/>
                <a:ea typeface="+mn-ea"/>
                <a:cs typeface="+mn-cs"/>
              </a:rPr>
              <a:t>-Medrano webinar</a:t>
            </a:r>
            <a:r>
              <a:rPr lang="en-US" dirty="0" smtClean="0"/>
              <a:t> </a:t>
            </a:r>
          </a:p>
          <a:p>
            <a:r>
              <a:rPr lang="en-US" sz="1200" b="0" i="0" u="none" strike="noStrike" kern="1200" dirty="0" smtClean="0">
                <a:solidFill>
                  <a:schemeClr val="tx1"/>
                </a:solidFill>
                <a:effectLst/>
                <a:latin typeface="+mn-lt"/>
                <a:ea typeface="+mn-ea"/>
                <a:cs typeface="+mn-cs"/>
              </a:rPr>
              <a:t>JOEL REYNOLDS</a:t>
            </a:r>
            <a:r>
              <a:rPr lang="en-US" dirty="0" smtClean="0"/>
              <a:t> </a:t>
            </a:r>
            <a:r>
              <a:rPr lang="en-US" sz="1200" b="0" i="0" u="none" strike="noStrike" kern="1200" dirty="0" smtClean="0">
                <a:solidFill>
                  <a:schemeClr val="tx1"/>
                </a:solidFill>
                <a:effectLst/>
                <a:latin typeface="+mn-lt"/>
                <a:ea typeface="+mn-ea"/>
                <a:cs typeface="+mn-cs"/>
              </a:rPr>
              <a:t>JOEL_REYNOLDS@FWS.GOV; Suzanne Worker</a:t>
            </a:r>
            <a:r>
              <a:rPr lang="en-US" dirty="0" smtClean="0"/>
              <a:t> </a:t>
            </a:r>
          </a:p>
          <a:p>
            <a:r>
              <a:rPr lang="en-US" sz="1200" b="0" i="0" u="none" strike="noStrike" kern="1200" dirty="0" smtClean="0">
                <a:solidFill>
                  <a:schemeClr val="tx1"/>
                </a:solidFill>
                <a:effectLst/>
                <a:latin typeface="+mn-lt"/>
                <a:ea typeface="+mn-ea"/>
                <a:cs typeface="+mn-cs"/>
              </a:rPr>
              <a:t>David Atkinson</a:t>
            </a:r>
            <a:r>
              <a:rPr lang="en-US" dirty="0" smtClean="0"/>
              <a:t> </a:t>
            </a:r>
            <a:r>
              <a:rPr lang="en-US" sz="1200" b="0" i="0" u="none" strike="noStrike" kern="1200" dirty="0" smtClean="0">
                <a:solidFill>
                  <a:schemeClr val="tx1"/>
                </a:solidFill>
                <a:effectLst/>
                <a:latin typeface="+mn-lt"/>
                <a:ea typeface="+mn-ea"/>
                <a:cs typeface="+mn-cs"/>
              </a:rPr>
              <a:t>datkinso@uvic.ca;	Laura</a:t>
            </a:r>
            <a:r>
              <a:rPr lang="en-US" dirty="0" smtClean="0"/>
              <a:t> </a:t>
            </a:r>
            <a:r>
              <a:rPr lang="en-US" sz="1200" b="0" i="0" u="none" strike="noStrike" kern="1200" dirty="0" smtClean="0">
                <a:solidFill>
                  <a:schemeClr val="tx1"/>
                </a:solidFill>
                <a:effectLst/>
                <a:latin typeface="+mn-lt"/>
                <a:ea typeface="+mn-ea"/>
                <a:cs typeface="+mn-cs"/>
              </a:rPr>
              <a:t>laura.em.ca@gmail.com;	Rose Fosdick</a:t>
            </a:r>
            <a:r>
              <a:rPr lang="en-US" dirty="0" smtClean="0"/>
              <a:t> </a:t>
            </a:r>
            <a:r>
              <a:rPr lang="en-US" sz="1200" b="0" i="0" u="none" strike="noStrike" kern="1200" dirty="0" smtClean="0">
                <a:solidFill>
                  <a:schemeClr val="tx1"/>
                </a:solidFill>
                <a:effectLst/>
                <a:latin typeface="+mn-lt"/>
                <a:ea typeface="+mn-ea"/>
                <a:cs typeface="+mn-cs"/>
              </a:rPr>
              <a:t>rfosdick@kawerak.org;</a:t>
            </a:r>
            <a:r>
              <a:rPr lang="en-US" dirty="0" smtClean="0"/>
              <a:t> </a:t>
            </a:r>
          </a:p>
          <a:p>
            <a:r>
              <a:rPr lang="en-US" sz="1200" b="0" i="0" u="none" strike="noStrike" kern="1200" dirty="0" smtClean="0">
                <a:solidFill>
                  <a:schemeClr val="tx1"/>
                </a:solidFill>
                <a:effectLst/>
                <a:latin typeface="+mn-lt"/>
                <a:ea typeface="+mn-ea"/>
                <a:cs typeface="+mn-cs"/>
              </a:rPr>
              <a:t>Becki Heim</a:t>
            </a:r>
            <a:r>
              <a:rPr lang="en-US" dirty="0" smtClean="0"/>
              <a:t> </a:t>
            </a:r>
            <a:r>
              <a:rPr lang="en-US" sz="1200" b="0" i="0" u="none" strike="noStrike" kern="1200" dirty="0" smtClean="0">
                <a:solidFill>
                  <a:schemeClr val="tx1"/>
                </a:solidFill>
                <a:effectLst/>
                <a:latin typeface="+mn-lt"/>
                <a:ea typeface="+mn-ea"/>
                <a:cs typeface="+mn-cs"/>
              </a:rPr>
              <a:t>rebecca.heim@noaa.gov;</a:t>
            </a:r>
            <a:r>
              <a:rPr lang="en-US" dirty="0" smtClean="0"/>
              <a:t> 	</a:t>
            </a:r>
            <a:r>
              <a:rPr lang="en-US" sz="1200" b="0" i="0" u="none" strike="noStrike" kern="1200" dirty="0" smtClean="0">
                <a:solidFill>
                  <a:schemeClr val="tx1"/>
                </a:solidFill>
                <a:effectLst/>
                <a:latin typeface="+mn-lt"/>
                <a:ea typeface="+mn-ea"/>
                <a:cs typeface="+mn-cs"/>
              </a:rPr>
              <a:t>john mark</a:t>
            </a:r>
            <a:r>
              <a:rPr lang="en-US" dirty="0" smtClean="0"/>
              <a:t> </a:t>
            </a:r>
            <a:r>
              <a:rPr lang="en-US" sz="1200" b="0" i="0" u="none" strike="noStrike" kern="1200" dirty="0" smtClean="0">
                <a:solidFill>
                  <a:schemeClr val="tx1"/>
                </a:solidFill>
                <a:effectLst/>
                <a:latin typeface="+mn-lt"/>
                <a:ea typeface="+mn-ea"/>
                <a:cs typeface="+mn-cs"/>
              </a:rPr>
              <a:t>jmark.nvk@gmail.com;	Aimee Fish</a:t>
            </a:r>
            <a:r>
              <a:rPr lang="en-US" dirty="0" smtClean="0"/>
              <a:t> </a:t>
            </a:r>
            <a:r>
              <a:rPr lang="en-US" sz="1200" b="0" i="0" u="none" strike="noStrike" kern="1200" dirty="0" smtClean="0">
                <a:solidFill>
                  <a:schemeClr val="tx1"/>
                </a:solidFill>
                <a:effectLst/>
                <a:latin typeface="+mn-lt"/>
                <a:ea typeface="+mn-ea"/>
                <a:cs typeface="+mn-cs"/>
              </a:rPr>
              <a:t>aimee.fish@noaa.gov;</a:t>
            </a:r>
            <a:r>
              <a:rPr lang="en-US" dirty="0" smtClean="0"/>
              <a:t> </a:t>
            </a:r>
          </a:p>
          <a:p>
            <a:r>
              <a:rPr lang="en-US" sz="1200" b="0" i="0" u="none" strike="noStrike" kern="1200" dirty="0" smtClean="0">
                <a:solidFill>
                  <a:schemeClr val="tx1"/>
                </a:solidFill>
                <a:effectLst/>
                <a:latin typeface="+mn-lt"/>
                <a:ea typeface="+mn-ea"/>
                <a:cs typeface="+mn-cs"/>
              </a:rPr>
              <a:t>Renee </a:t>
            </a:r>
            <a:r>
              <a:rPr lang="en-US" sz="1200" b="0" i="0" u="none" strike="noStrike" kern="1200" dirty="0" err="1" smtClean="0">
                <a:solidFill>
                  <a:schemeClr val="tx1"/>
                </a:solidFill>
                <a:effectLst/>
                <a:latin typeface="+mn-lt"/>
                <a:ea typeface="+mn-ea"/>
                <a:cs typeface="+mn-cs"/>
              </a:rPr>
              <a:t>Tatusko</a:t>
            </a:r>
            <a:r>
              <a:rPr lang="en-US" dirty="0" smtClean="0"/>
              <a:t> </a:t>
            </a:r>
            <a:r>
              <a:rPr lang="en-US" sz="1200" b="0" i="0" u="none" strike="noStrike" kern="1200" dirty="0" smtClean="0">
                <a:solidFill>
                  <a:schemeClr val="tx1"/>
                </a:solidFill>
                <a:effectLst/>
                <a:latin typeface="+mn-lt"/>
                <a:ea typeface="+mn-ea"/>
                <a:cs typeface="+mn-cs"/>
              </a:rPr>
              <a:t>renee.l.tatusko@noaa.gov</a:t>
            </a:r>
            <a:r>
              <a:rPr lang="en-US" dirty="0" smtClean="0"/>
              <a:t> 			</a:t>
            </a:r>
            <a:r>
              <a:rPr lang="en-US" sz="1200" b="0" i="0" u="none" strike="noStrike" kern="1200" dirty="0" smtClean="0">
                <a:solidFill>
                  <a:schemeClr val="tx1"/>
                </a:solidFill>
                <a:effectLst/>
                <a:latin typeface="+mn-lt"/>
                <a:ea typeface="+mn-ea"/>
                <a:cs typeface="+mn-cs"/>
              </a:rPr>
              <a:t>Alex</a:t>
            </a:r>
            <a:r>
              <a:rPr lang="en-US" dirty="0" smtClean="0"/>
              <a:t> </a:t>
            </a:r>
            <a:r>
              <a:rPr lang="en-US" sz="1200" b="0" i="0" u="none" strike="noStrike" kern="1200" dirty="0" smtClean="0">
                <a:solidFill>
                  <a:schemeClr val="tx1"/>
                </a:solidFill>
                <a:effectLst/>
                <a:latin typeface="+mn-lt"/>
                <a:ea typeface="+mn-ea"/>
                <a:cs typeface="+mn-cs"/>
              </a:rPr>
              <a:t>alexander.gould@alaska.gov</a:t>
            </a:r>
            <a:r>
              <a:rPr lang="en-US" dirty="0" smtClean="0"/>
              <a:t> </a:t>
            </a:r>
          </a:p>
          <a:p>
            <a:r>
              <a:rPr lang="en-US" sz="1200" b="0" i="0" u="none" strike="noStrike" kern="1200" dirty="0" err="1" smtClean="0">
                <a:solidFill>
                  <a:schemeClr val="tx1"/>
                </a:solidFill>
                <a:effectLst/>
                <a:latin typeface="+mn-lt"/>
                <a:ea typeface="+mn-ea"/>
                <a:cs typeface="+mn-cs"/>
              </a:rPr>
              <a:t>karen</a:t>
            </a:r>
            <a:r>
              <a:rPr lang="en-US" sz="1200" b="0" i="0" u="none" strike="noStrike" kern="1200" dirty="0" smtClean="0">
                <a:solidFill>
                  <a:schemeClr val="tx1"/>
                </a:solidFill>
                <a:effectLst/>
                <a:latin typeface="+mn-lt"/>
                <a:ea typeface="+mn-ea"/>
                <a:cs typeface="+mn-cs"/>
              </a:rPr>
              <a:t> murphy</a:t>
            </a:r>
            <a:r>
              <a:rPr lang="en-US" dirty="0" smtClean="0"/>
              <a:t> </a:t>
            </a:r>
            <a:r>
              <a:rPr lang="en-US" sz="1200" b="0" i="0" u="none" strike="noStrike" kern="1200" dirty="0" smtClean="0">
                <a:solidFill>
                  <a:schemeClr val="tx1"/>
                </a:solidFill>
                <a:effectLst/>
                <a:latin typeface="+mn-lt"/>
                <a:ea typeface="+mn-ea"/>
                <a:cs typeface="+mn-cs"/>
              </a:rPr>
              <a:t>karen_a_murphy@fws.gov</a:t>
            </a:r>
            <a:r>
              <a:rPr lang="en-US" dirty="0" smtClean="0"/>
              <a:t> </a:t>
            </a:r>
            <a:endParaRPr lang="en-US" dirty="0"/>
          </a:p>
        </p:txBody>
      </p:sp>
      <p:sp>
        <p:nvSpPr>
          <p:cNvPr id="4" name="Slide Number Placeholder 3"/>
          <p:cNvSpPr>
            <a:spLocks noGrp="1"/>
          </p:cNvSpPr>
          <p:nvPr>
            <p:ph type="sldNum" sz="quarter" idx="10"/>
          </p:nvPr>
        </p:nvSpPr>
        <p:spPr/>
        <p:txBody>
          <a:bodyPr/>
          <a:lstStyle/>
          <a:p>
            <a:fld id="{A2C75D39-D25E-4751-8CD8-B4C76F88C0CC}" type="slidenum">
              <a:rPr lang="en-US" smtClean="0"/>
              <a:t>1</a:t>
            </a:fld>
            <a:endParaRPr lang="en-US"/>
          </a:p>
        </p:txBody>
      </p:sp>
    </p:spTree>
    <p:extLst>
      <p:ext uri="{BB962C8B-B14F-4D97-AF65-F5344CB8AC3E}">
        <p14:creationId xmlns:p14="http://schemas.microsoft.com/office/powerpoint/2010/main" val="289084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David is a professor in the Department of Geography at University of Victoria, a position he has held since 2010.  For</a:t>
            </a:r>
            <a:r>
              <a:rPr lang="en-US" sz="1200" b="0" i="0" kern="1200" baseline="0" dirty="0" smtClean="0">
                <a:solidFill>
                  <a:schemeClr val="tx1"/>
                </a:solidFill>
                <a:effectLst/>
                <a:latin typeface="+mn-lt"/>
                <a:ea typeface="+mn-ea"/>
                <a:cs typeface="+mn-cs"/>
              </a:rPr>
              <a:t> the six years p</a:t>
            </a:r>
            <a:r>
              <a:rPr lang="en-US" sz="1200" b="0" i="0" kern="1200" dirty="0" smtClean="0">
                <a:solidFill>
                  <a:schemeClr val="tx1"/>
                </a:solidFill>
                <a:effectLst/>
                <a:latin typeface="+mn-lt"/>
                <a:ea typeface="+mn-ea"/>
                <a:cs typeface="+mn-cs"/>
              </a:rPr>
              <a:t>rior to that, he was a research scientist and professor at UAF’s International Arctic Research Center/Department of Atmospheric Sciences.  He also held </a:t>
            </a:r>
            <a:r>
              <a:rPr lang="en-US" sz="1200" b="0" i="0" kern="1200" baseline="0" dirty="0" smtClean="0">
                <a:solidFill>
                  <a:schemeClr val="tx1"/>
                </a:solidFill>
                <a:effectLst/>
                <a:latin typeface="+mn-lt"/>
                <a:ea typeface="+mn-ea"/>
                <a:cs typeface="+mn-cs"/>
              </a:rPr>
              <a:t>Post-Doc positions at </a:t>
            </a:r>
            <a:r>
              <a:rPr lang="en-US" sz="1200" b="0" i="0" kern="1200" dirty="0" smtClean="0">
                <a:solidFill>
                  <a:schemeClr val="tx1"/>
                </a:solidFill>
                <a:effectLst/>
                <a:latin typeface="+mn-lt"/>
                <a:ea typeface="+mn-ea"/>
                <a:cs typeface="+mn-cs"/>
              </a:rPr>
              <a:t>Bedford Institute of Oceanography, focusing on environmental forcing of arctic coastal regions (2002-2004), and the University of Ottawa, focusing on high-arctic data issues and computer methods for hemispheric paleo-climate reconstruction (2000-2002). His PhD focused on high-arctic climate issues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His primary interests </a:t>
            </a:r>
            <a:r>
              <a:rPr lang="en-US" sz="1200" b="0" i="0" kern="1200" dirty="0" err="1" smtClean="0">
                <a:solidFill>
                  <a:schemeClr val="tx1"/>
                </a:solidFill>
                <a:effectLst/>
                <a:latin typeface="+mn-lt"/>
                <a:ea typeface="+mn-ea"/>
                <a:cs typeface="+mn-cs"/>
              </a:rPr>
              <a:t>centre</a:t>
            </a:r>
            <a:r>
              <a:rPr lang="en-US" sz="1200" b="0" i="0" kern="1200" dirty="0" smtClean="0">
                <a:solidFill>
                  <a:schemeClr val="tx1"/>
                </a:solidFill>
                <a:effectLst/>
                <a:latin typeface="+mn-lt"/>
                <a:ea typeface="+mn-ea"/>
                <a:cs typeface="+mn-cs"/>
              </a:rPr>
              <a:t> around the "environmental forcing" of coastal zones and the analysis of large-scale weather patterns that cause problems </a:t>
            </a:r>
            <a:r>
              <a:rPr lang="en-US" sz="1200" b="0" i="0" u="sng" kern="1200" dirty="0" smtClean="0">
                <a:solidFill>
                  <a:schemeClr val="tx1"/>
                </a:solidFill>
                <a:effectLst/>
                <a:latin typeface="+mn-lt"/>
                <a:ea typeface="+mn-ea"/>
                <a:cs typeface="+mn-cs"/>
              </a:rPr>
              <a:t>for people on the ground</a:t>
            </a:r>
            <a:r>
              <a:rPr lang="en-US" sz="1200" b="0" i="0" kern="1200" dirty="0" smtClean="0">
                <a:solidFill>
                  <a:schemeClr val="tx1"/>
                </a:solidFill>
                <a:effectLst/>
                <a:latin typeface="+mn-lt"/>
                <a:ea typeface="+mn-ea"/>
                <a:cs typeface="+mn-cs"/>
              </a:rPr>
              <a:t> - communities, industry, operations. Typically this means addressing how storm winds affect coastal zones via "ocean states" - that is, the severe waves or storm surges that they cause. In the north, this also includes giving special attention to the unique complicating conditions introduced by the presence of sea-ice and frozen ground. To this end, interdisciplinary partnerships are a key element of his work.</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His work encompasses investigating high-latitude storm and storm track dynamics, the response of the ocean surface to winds, statistical characterization of extreme events. He conducts field work in communities in the Alaska and Canadian North as well as </a:t>
            </a:r>
            <a:r>
              <a:rPr lang="en-US" sz="1200" b="0" i="0" kern="1200" dirty="0" err="1" smtClean="0">
                <a:solidFill>
                  <a:schemeClr val="tx1"/>
                </a:solidFill>
                <a:effectLst/>
                <a:latin typeface="+mn-lt"/>
                <a:ea typeface="+mn-ea"/>
                <a:cs typeface="+mn-cs"/>
              </a:rPr>
              <a:t>icefields</a:t>
            </a:r>
            <a:r>
              <a:rPr lang="en-US" sz="1200" b="0" i="0" kern="1200" dirty="0" smtClean="0">
                <a:solidFill>
                  <a:schemeClr val="tx1"/>
                </a:solidFill>
                <a:effectLst/>
                <a:latin typeface="+mn-lt"/>
                <a:ea typeface="+mn-ea"/>
                <a:cs typeface="+mn-cs"/>
              </a:rPr>
              <a:t> in the Rockies.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At </a:t>
            </a:r>
            <a:r>
              <a:rPr lang="en-US" sz="1200" b="0" i="0" kern="1200" dirty="0" err="1" smtClean="0">
                <a:solidFill>
                  <a:schemeClr val="tx1"/>
                </a:solidFill>
                <a:effectLst/>
                <a:latin typeface="+mn-lt"/>
                <a:ea typeface="+mn-ea"/>
                <a:cs typeface="+mn-cs"/>
              </a:rPr>
              <a:t>UVic</a:t>
            </a:r>
            <a:r>
              <a:rPr lang="en-US" sz="1200" b="0" i="0" kern="1200" dirty="0" smtClean="0">
                <a:solidFill>
                  <a:schemeClr val="tx1"/>
                </a:solidFill>
                <a:effectLst/>
                <a:latin typeface="+mn-lt"/>
                <a:ea typeface="+mn-ea"/>
                <a:cs typeface="+mn-cs"/>
              </a:rPr>
              <a:t> he teaches undergraduate &amp; graduate courses on climate and synoptic weather topics</a:t>
            </a:r>
            <a:r>
              <a:rPr lang="en-US" sz="1200" b="0" i="0" kern="1200" baseline="0" dirty="0" smtClean="0">
                <a:solidFill>
                  <a:schemeClr val="tx1"/>
                </a:solidFill>
                <a:effectLst/>
                <a:latin typeface="+mn-lt"/>
                <a:ea typeface="+mn-ea"/>
                <a:cs typeface="+mn-cs"/>
              </a:rPr>
              <a:t> and mentors a growing number of </a:t>
            </a:r>
            <a:r>
              <a:rPr lang="en-US" sz="1200" b="0" i="0" kern="1200" baseline="0" smtClean="0">
                <a:solidFill>
                  <a:schemeClr val="tx1"/>
                </a:solidFill>
                <a:effectLst/>
                <a:latin typeface="+mn-lt"/>
                <a:ea typeface="+mn-ea"/>
                <a:cs typeface="+mn-cs"/>
              </a:rPr>
              <a:t>graduate students.</a:t>
            </a:r>
            <a:r>
              <a:rPr lang="en-US" b="0" dirty="0" smtClean="0"/>
              <a:t/>
            </a:r>
            <a:br>
              <a:rPr lang="en-US" b="0" dirty="0" smtClean="0"/>
            </a:br>
            <a:endParaRPr lang="en-US" b="0" dirty="0"/>
          </a:p>
        </p:txBody>
      </p:sp>
      <p:sp>
        <p:nvSpPr>
          <p:cNvPr id="4" name="Slide Number Placeholder 3"/>
          <p:cNvSpPr>
            <a:spLocks noGrp="1"/>
          </p:cNvSpPr>
          <p:nvPr>
            <p:ph type="sldNum" sz="quarter" idx="10"/>
          </p:nvPr>
        </p:nvSpPr>
        <p:spPr/>
        <p:txBody>
          <a:bodyPr/>
          <a:lstStyle/>
          <a:p>
            <a:fld id="{A2C75D39-D25E-4751-8CD8-B4C76F88C0CC}" type="slidenum">
              <a:rPr lang="en-US" smtClean="0"/>
              <a:t>2</a:t>
            </a:fld>
            <a:endParaRPr lang="en-US"/>
          </a:p>
        </p:txBody>
      </p:sp>
    </p:spTree>
    <p:extLst>
      <p:ext uri="{BB962C8B-B14F-4D97-AF65-F5344CB8AC3E}">
        <p14:creationId xmlns:p14="http://schemas.microsoft.com/office/powerpoint/2010/main" val="1441847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088D1B-27D2-4E42-85B2-9CCF8C9CFFCF}"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0011-1E10-4C08-98FF-6006220E702D}" type="slidenum">
              <a:rPr lang="en-US" smtClean="0"/>
              <a:t>‹#›</a:t>
            </a:fld>
            <a:endParaRPr lang="en-US"/>
          </a:p>
        </p:txBody>
      </p:sp>
    </p:spTree>
    <p:extLst>
      <p:ext uri="{BB962C8B-B14F-4D97-AF65-F5344CB8AC3E}">
        <p14:creationId xmlns:p14="http://schemas.microsoft.com/office/powerpoint/2010/main" val="3175549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88D1B-27D2-4E42-85B2-9CCF8C9CFFCF}"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0011-1E10-4C08-98FF-6006220E702D}" type="slidenum">
              <a:rPr lang="en-US" smtClean="0"/>
              <a:t>‹#›</a:t>
            </a:fld>
            <a:endParaRPr lang="en-US"/>
          </a:p>
        </p:txBody>
      </p:sp>
    </p:spTree>
    <p:extLst>
      <p:ext uri="{BB962C8B-B14F-4D97-AF65-F5344CB8AC3E}">
        <p14:creationId xmlns:p14="http://schemas.microsoft.com/office/powerpoint/2010/main" val="330257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88D1B-27D2-4E42-85B2-9CCF8C9CFFCF}"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0011-1E10-4C08-98FF-6006220E702D}" type="slidenum">
              <a:rPr lang="en-US" smtClean="0"/>
              <a:t>‹#›</a:t>
            </a:fld>
            <a:endParaRPr lang="en-US"/>
          </a:p>
        </p:txBody>
      </p:sp>
    </p:spTree>
    <p:extLst>
      <p:ext uri="{BB962C8B-B14F-4D97-AF65-F5344CB8AC3E}">
        <p14:creationId xmlns:p14="http://schemas.microsoft.com/office/powerpoint/2010/main" val="222114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88D1B-27D2-4E42-85B2-9CCF8C9CFFCF}"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0011-1E10-4C08-98FF-6006220E702D}" type="slidenum">
              <a:rPr lang="en-US" smtClean="0"/>
              <a:t>‹#›</a:t>
            </a:fld>
            <a:endParaRPr lang="en-US"/>
          </a:p>
        </p:txBody>
      </p:sp>
    </p:spTree>
    <p:extLst>
      <p:ext uri="{BB962C8B-B14F-4D97-AF65-F5344CB8AC3E}">
        <p14:creationId xmlns:p14="http://schemas.microsoft.com/office/powerpoint/2010/main" val="100929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088D1B-27D2-4E42-85B2-9CCF8C9CFFCF}"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0011-1E10-4C08-98FF-6006220E702D}" type="slidenum">
              <a:rPr lang="en-US" smtClean="0"/>
              <a:t>‹#›</a:t>
            </a:fld>
            <a:endParaRPr lang="en-US"/>
          </a:p>
        </p:txBody>
      </p:sp>
    </p:spTree>
    <p:extLst>
      <p:ext uri="{BB962C8B-B14F-4D97-AF65-F5344CB8AC3E}">
        <p14:creationId xmlns:p14="http://schemas.microsoft.com/office/powerpoint/2010/main" val="3644998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088D1B-27D2-4E42-85B2-9CCF8C9CFFCF}"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20011-1E10-4C08-98FF-6006220E702D}" type="slidenum">
              <a:rPr lang="en-US" smtClean="0"/>
              <a:t>‹#›</a:t>
            </a:fld>
            <a:endParaRPr lang="en-US"/>
          </a:p>
        </p:txBody>
      </p:sp>
    </p:spTree>
    <p:extLst>
      <p:ext uri="{BB962C8B-B14F-4D97-AF65-F5344CB8AC3E}">
        <p14:creationId xmlns:p14="http://schemas.microsoft.com/office/powerpoint/2010/main" val="85706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088D1B-27D2-4E42-85B2-9CCF8C9CFFCF}" type="datetimeFigureOut">
              <a:rPr lang="en-US" smtClean="0"/>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20011-1E10-4C08-98FF-6006220E702D}" type="slidenum">
              <a:rPr lang="en-US" smtClean="0"/>
              <a:t>‹#›</a:t>
            </a:fld>
            <a:endParaRPr lang="en-US"/>
          </a:p>
        </p:txBody>
      </p:sp>
    </p:spTree>
    <p:extLst>
      <p:ext uri="{BB962C8B-B14F-4D97-AF65-F5344CB8AC3E}">
        <p14:creationId xmlns:p14="http://schemas.microsoft.com/office/powerpoint/2010/main" val="2575650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088D1B-27D2-4E42-85B2-9CCF8C9CFFCF}" type="datetimeFigureOut">
              <a:rPr lang="en-US" smtClean="0"/>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20011-1E10-4C08-98FF-6006220E702D}" type="slidenum">
              <a:rPr lang="en-US" smtClean="0"/>
              <a:t>‹#›</a:t>
            </a:fld>
            <a:endParaRPr lang="en-US"/>
          </a:p>
        </p:txBody>
      </p:sp>
    </p:spTree>
    <p:extLst>
      <p:ext uri="{BB962C8B-B14F-4D97-AF65-F5344CB8AC3E}">
        <p14:creationId xmlns:p14="http://schemas.microsoft.com/office/powerpoint/2010/main" val="1848069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88D1B-27D2-4E42-85B2-9CCF8C9CFFCF}" type="datetimeFigureOut">
              <a:rPr lang="en-US" smtClean="0"/>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F20011-1E10-4C08-98FF-6006220E702D}" type="slidenum">
              <a:rPr lang="en-US" smtClean="0"/>
              <a:t>‹#›</a:t>
            </a:fld>
            <a:endParaRPr lang="en-US"/>
          </a:p>
        </p:txBody>
      </p:sp>
    </p:spTree>
    <p:extLst>
      <p:ext uri="{BB962C8B-B14F-4D97-AF65-F5344CB8AC3E}">
        <p14:creationId xmlns:p14="http://schemas.microsoft.com/office/powerpoint/2010/main" val="1456264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88D1B-27D2-4E42-85B2-9CCF8C9CFFCF}"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20011-1E10-4C08-98FF-6006220E702D}" type="slidenum">
              <a:rPr lang="en-US" smtClean="0"/>
              <a:t>‹#›</a:t>
            </a:fld>
            <a:endParaRPr lang="en-US"/>
          </a:p>
        </p:txBody>
      </p:sp>
    </p:spTree>
    <p:extLst>
      <p:ext uri="{BB962C8B-B14F-4D97-AF65-F5344CB8AC3E}">
        <p14:creationId xmlns:p14="http://schemas.microsoft.com/office/powerpoint/2010/main" val="134318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88D1B-27D2-4E42-85B2-9CCF8C9CFFCF}"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20011-1E10-4C08-98FF-6006220E702D}" type="slidenum">
              <a:rPr lang="en-US" smtClean="0"/>
              <a:t>‹#›</a:t>
            </a:fld>
            <a:endParaRPr lang="en-US"/>
          </a:p>
        </p:txBody>
      </p:sp>
    </p:spTree>
    <p:extLst>
      <p:ext uri="{BB962C8B-B14F-4D97-AF65-F5344CB8AC3E}">
        <p14:creationId xmlns:p14="http://schemas.microsoft.com/office/powerpoint/2010/main" val="313849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88D1B-27D2-4E42-85B2-9CCF8C9CFFCF}" type="datetimeFigureOut">
              <a:rPr lang="en-US" smtClean="0"/>
              <a:t>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20011-1E10-4C08-98FF-6006220E702D}" type="slidenum">
              <a:rPr lang="en-US" smtClean="0"/>
              <a:t>‹#›</a:t>
            </a:fld>
            <a:endParaRPr lang="en-US"/>
          </a:p>
        </p:txBody>
      </p:sp>
    </p:spTree>
    <p:extLst>
      <p:ext uri="{BB962C8B-B14F-4D97-AF65-F5344CB8AC3E}">
        <p14:creationId xmlns:p14="http://schemas.microsoft.com/office/powerpoint/2010/main" val="4248723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732"/>
          <a:stretch/>
        </p:blipFill>
        <p:spPr>
          <a:xfrm>
            <a:off x="0" y="-1"/>
            <a:ext cx="9143999" cy="6858001"/>
          </a:xfrm>
          <a:prstGeom prst="rect">
            <a:avLst/>
          </a:prstGeom>
        </p:spPr>
      </p:pic>
      <p:sp>
        <p:nvSpPr>
          <p:cNvPr id="9" name="Title 1"/>
          <p:cNvSpPr txBox="1">
            <a:spLocks/>
          </p:cNvSpPr>
          <p:nvPr/>
        </p:nvSpPr>
        <p:spPr>
          <a:xfrm>
            <a:off x="152400" y="140171"/>
            <a:ext cx="8839199" cy="1066800"/>
          </a:xfrm>
          <a:prstGeom prst="rect">
            <a:avLst/>
          </a:prstGeom>
          <a:solidFill>
            <a:schemeClr val="bg1"/>
          </a:solidFill>
          <a:effectLst/>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dirty="0">
              <a:solidFill>
                <a:schemeClr val="tx2">
                  <a:lumMod val="50000"/>
                </a:schemeClr>
              </a:solidFill>
            </a:endParaRPr>
          </a:p>
        </p:txBody>
      </p:sp>
      <p:sp>
        <p:nvSpPr>
          <p:cNvPr id="11" name="Rectangle 10"/>
          <p:cNvSpPr/>
          <p:nvPr/>
        </p:nvSpPr>
        <p:spPr>
          <a:xfrm>
            <a:off x="762000" y="1371600"/>
            <a:ext cx="7924800" cy="1371600"/>
          </a:xfrm>
          <a:prstGeom prst="rect">
            <a:avLst/>
          </a:prstGeom>
          <a:solidFill>
            <a:schemeClr val="bg1">
              <a:alpha val="4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accent1">
                    <a:lumMod val="50000"/>
                  </a:schemeClr>
                </a:solidFill>
                <a:latin typeface="+mj-lt"/>
              </a:rPr>
              <a:t>The Alaska LCCs’ Webinar Series</a:t>
            </a:r>
          </a:p>
          <a:p>
            <a:pPr algn="ctr"/>
            <a:endParaRPr lang="en-US" dirty="0">
              <a:solidFill>
                <a:schemeClr val="tx2">
                  <a:lumMod val="50000"/>
                </a:schemeClr>
              </a:solidFill>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6999" y="4191000"/>
            <a:ext cx="2514600" cy="2514600"/>
          </a:xfrm>
          <a:prstGeom prst="rect">
            <a:avLst/>
          </a:prstGeom>
        </p:spPr>
      </p:pic>
      <p:sp>
        <p:nvSpPr>
          <p:cNvPr id="14" name="Subtitle 2"/>
          <p:cNvSpPr txBox="1">
            <a:spLocks/>
          </p:cNvSpPr>
          <p:nvPr/>
        </p:nvSpPr>
        <p:spPr>
          <a:xfrm>
            <a:off x="1447800" y="3048000"/>
            <a:ext cx="6553200" cy="914400"/>
          </a:xfrm>
          <a:prstGeom prst="rect">
            <a:avLst/>
          </a:prstGeom>
          <a:solidFill>
            <a:schemeClr val="accent1">
              <a:lumMod val="60000"/>
              <a:lumOff val="40000"/>
            </a:schemeClr>
          </a:solidFill>
          <a:effectLst>
            <a:softEdge rad="63500"/>
          </a:effectLst>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b="1" dirty="0" smtClean="0">
                <a:solidFill>
                  <a:srgbClr val="FFFF00"/>
                </a:solidFill>
              </a:rPr>
              <a:t>Today: David Atkinson</a:t>
            </a:r>
            <a:br>
              <a:rPr lang="en-US" b="1" dirty="0" smtClean="0">
                <a:solidFill>
                  <a:srgbClr val="FFFF00"/>
                </a:solidFill>
              </a:rPr>
            </a:br>
            <a:r>
              <a:rPr lang="en-US" b="1" dirty="0" smtClean="0">
                <a:solidFill>
                  <a:srgbClr val="FFFF00"/>
                </a:solidFill>
              </a:rPr>
              <a:t>Univ. of Victoria</a:t>
            </a:r>
          </a:p>
        </p:txBody>
      </p:sp>
      <p:grpSp>
        <p:nvGrpSpPr>
          <p:cNvPr id="2" name="Group 1"/>
          <p:cNvGrpSpPr/>
          <p:nvPr/>
        </p:nvGrpSpPr>
        <p:grpSpPr>
          <a:xfrm>
            <a:off x="1170708" y="221741"/>
            <a:ext cx="6830292" cy="902384"/>
            <a:chOff x="133349" y="235102"/>
            <a:chExt cx="6830292" cy="902384"/>
          </a:xfrm>
        </p:grpSpPr>
        <p:pic>
          <p:nvPicPr>
            <p:cNvPr id="7" name="Picture 6"/>
            <p:cNvPicPr>
              <a:picLocks noChangeAspect="1"/>
            </p:cNvPicPr>
            <p:nvPr/>
          </p:nvPicPr>
          <p:blipFill rotWithShape="1">
            <a:blip r:embed="rId5">
              <a:extLst>
                <a:ext uri="{28A0092B-C50C-407E-A947-70E740481C1C}">
                  <a14:useLocalDpi xmlns:a14="http://schemas.microsoft.com/office/drawing/2010/main" val="0"/>
                </a:ext>
              </a:extLst>
            </a:blip>
            <a:srcRect r="82717"/>
            <a:stretch/>
          </p:blipFill>
          <p:spPr>
            <a:xfrm>
              <a:off x="4144241" y="247544"/>
              <a:ext cx="1165164" cy="889942"/>
            </a:xfrm>
            <a:prstGeom prst="rect">
              <a:avLst/>
            </a:prstGeom>
          </p:spPr>
        </p:pic>
        <p:pic>
          <p:nvPicPr>
            <p:cNvPr id="8" name="Picture 7"/>
            <p:cNvPicPr>
              <a:picLocks noChangeAspect="1"/>
            </p:cNvPicPr>
            <p:nvPr/>
          </p:nvPicPr>
          <p:blipFill rotWithShape="1">
            <a:blip r:embed="rId5">
              <a:extLst>
                <a:ext uri="{28A0092B-C50C-407E-A947-70E740481C1C}">
                  <a14:useLocalDpi xmlns:a14="http://schemas.microsoft.com/office/drawing/2010/main" val="0"/>
                </a:ext>
              </a:extLst>
            </a:blip>
            <a:srcRect l="21650" r="61858"/>
            <a:stretch/>
          </p:blipFill>
          <p:spPr>
            <a:xfrm>
              <a:off x="2819400" y="247544"/>
              <a:ext cx="1111827" cy="889942"/>
            </a:xfrm>
            <a:prstGeom prst="rect">
              <a:avLst/>
            </a:prstGeom>
          </p:spPr>
        </p:pic>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l="42818" r="40999"/>
            <a:stretch/>
          </p:blipFill>
          <p:spPr>
            <a:xfrm>
              <a:off x="1401041" y="240898"/>
              <a:ext cx="1091045" cy="889942"/>
            </a:xfrm>
            <a:prstGeom prst="rect">
              <a:avLst/>
            </a:prstGeom>
          </p:spPr>
        </p:pic>
        <p:pic>
          <p:nvPicPr>
            <p:cNvPr id="12" name="Picture 11"/>
            <p:cNvPicPr>
              <a:picLocks noChangeAspect="1"/>
            </p:cNvPicPr>
            <p:nvPr/>
          </p:nvPicPr>
          <p:blipFill rotWithShape="1">
            <a:blip r:embed="rId5">
              <a:extLst>
                <a:ext uri="{28A0092B-C50C-407E-A947-70E740481C1C}">
                  <a14:useLocalDpi xmlns:a14="http://schemas.microsoft.com/office/drawing/2010/main" val="0"/>
                </a:ext>
              </a:extLst>
            </a:blip>
            <a:srcRect l="64601" r="20602"/>
            <a:stretch/>
          </p:blipFill>
          <p:spPr>
            <a:xfrm>
              <a:off x="133349" y="247544"/>
              <a:ext cx="997527" cy="889942"/>
            </a:xfrm>
            <a:prstGeom prst="rect">
              <a:avLst/>
            </a:prstGeom>
          </p:spPr>
        </p:pic>
        <p:pic>
          <p:nvPicPr>
            <p:cNvPr id="15" name="Picture 14"/>
            <p:cNvPicPr>
              <a:picLocks noChangeAspect="1"/>
            </p:cNvPicPr>
            <p:nvPr/>
          </p:nvPicPr>
          <p:blipFill rotWithShape="1">
            <a:blip r:embed="rId5">
              <a:extLst>
                <a:ext uri="{28A0092B-C50C-407E-A947-70E740481C1C}">
                  <a14:useLocalDpi xmlns:a14="http://schemas.microsoft.com/office/drawing/2010/main" val="0"/>
                </a:ext>
              </a:extLst>
            </a:blip>
            <a:srcRect l="82378"/>
            <a:stretch/>
          </p:blipFill>
          <p:spPr>
            <a:xfrm>
              <a:off x="5775614" y="235102"/>
              <a:ext cx="1188027" cy="889942"/>
            </a:xfrm>
            <a:prstGeom prst="rect">
              <a:avLst/>
            </a:prstGeom>
          </p:spPr>
        </p:pic>
      </p:grpSp>
      <p:sp>
        <p:nvSpPr>
          <p:cNvPr id="16" name="Subtitle 2"/>
          <p:cNvSpPr txBox="1">
            <a:spLocks/>
          </p:cNvSpPr>
          <p:nvPr/>
        </p:nvSpPr>
        <p:spPr>
          <a:xfrm>
            <a:off x="27707" y="5715000"/>
            <a:ext cx="6449291" cy="762000"/>
          </a:xfrm>
          <a:prstGeom prst="rect">
            <a:avLst/>
          </a:prstGeom>
          <a:solidFill>
            <a:schemeClr val="accent1">
              <a:lumMod val="60000"/>
              <a:lumOff val="40000"/>
            </a:schemeClr>
          </a:solidFill>
          <a:effectLst>
            <a:softEdge rad="63500"/>
          </a:effectLst>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973138" indent="-973138" algn="l"/>
            <a:r>
              <a:rPr lang="en-US" sz="1600" b="1" dirty="0" smtClean="0">
                <a:solidFill>
                  <a:srgbClr val="FFFF00"/>
                </a:solidFill>
              </a:rPr>
              <a:t>18 Feb 2015 – Kimber </a:t>
            </a:r>
            <a:r>
              <a:rPr lang="en-US" sz="1600" b="1" dirty="0" err="1" smtClean="0">
                <a:solidFill>
                  <a:srgbClr val="FFFF00"/>
                </a:solidFill>
              </a:rPr>
              <a:t>DeGrandpre</a:t>
            </a:r>
            <a:r>
              <a:rPr lang="en-US" sz="1600" b="1" dirty="0" smtClean="0">
                <a:solidFill>
                  <a:srgbClr val="FFFF00"/>
                </a:solidFill>
              </a:rPr>
              <a:t> – </a:t>
            </a:r>
            <a:br>
              <a:rPr lang="en-US" sz="1600" b="1" dirty="0" smtClean="0">
                <a:solidFill>
                  <a:srgbClr val="FFFF00"/>
                </a:solidFill>
              </a:rPr>
            </a:br>
            <a:r>
              <a:rPr lang="en-US" sz="1600" b="1" dirty="0" smtClean="0">
                <a:solidFill>
                  <a:srgbClr val="FFFF00"/>
                </a:solidFill>
              </a:rPr>
              <a:t>Relative </a:t>
            </a:r>
            <a:r>
              <a:rPr lang="en-US" sz="1600" b="1" dirty="0">
                <a:solidFill>
                  <a:srgbClr val="FFFF00"/>
                </a:solidFill>
              </a:rPr>
              <a:t>Sea Level Change in Western Alaska as Constructed with Satellite Altimetry and Repeat GPS Measurements</a:t>
            </a:r>
            <a:r>
              <a:rPr lang="en-US" sz="1600" b="1" dirty="0" smtClean="0">
                <a:solidFill>
                  <a:srgbClr val="FFFF00"/>
                </a:solidFill>
              </a:rPr>
              <a:t> </a:t>
            </a:r>
            <a:endParaRPr lang="en-US" sz="1600" b="1" dirty="0">
              <a:solidFill>
                <a:srgbClr val="FFFF00"/>
              </a:solidFill>
            </a:endParaRPr>
          </a:p>
        </p:txBody>
      </p:sp>
    </p:spTree>
    <p:extLst>
      <p:ext uri="{BB962C8B-B14F-4D97-AF65-F5344CB8AC3E}">
        <p14:creationId xmlns:p14="http://schemas.microsoft.com/office/powerpoint/2010/main" val="1800707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732"/>
          <a:stretch/>
        </p:blipFill>
        <p:spPr>
          <a:xfrm>
            <a:off x="0" y="-1"/>
            <a:ext cx="9143999" cy="6858001"/>
          </a:xfrm>
          <a:prstGeom prst="rect">
            <a:avLst/>
          </a:prstGeom>
        </p:spPr>
      </p:pic>
      <p:sp>
        <p:nvSpPr>
          <p:cNvPr id="9" name="Title 1"/>
          <p:cNvSpPr txBox="1">
            <a:spLocks/>
          </p:cNvSpPr>
          <p:nvPr/>
        </p:nvSpPr>
        <p:spPr>
          <a:xfrm>
            <a:off x="152400" y="140171"/>
            <a:ext cx="8839199" cy="1066800"/>
          </a:xfrm>
          <a:prstGeom prst="rect">
            <a:avLst/>
          </a:prstGeom>
          <a:solidFill>
            <a:schemeClr val="bg1"/>
          </a:solidFill>
          <a:effectLst/>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dirty="0">
              <a:solidFill>
                <a:schemeClr val="tx2">
                  <a:lumMod val="50000"/>
                </a:schemeClr>
              </a:solidFill>
            </a:endParaRPr>
          </a:p>
        </p:txBody>
      </p:sp>
      <p:sp>
        <p:nvSpPr>
          <p:cNvPr id="11" name="Rectangle 10"/>
          <p:cNvSpPr/>
          <p:nvPr/>
        </p:nvSpPr>
        <p:spPr>
          <a:xfrm>
            <a:off x="152399" y="1371600"/>
            <a:ext cx="8839199" cy="5334000"/>
          </a:xfrm>
          <a:prstGeom prst="rect">
            <a:avLst/>
          </a:prstGeom>
          <a:solidFill>
            <a:schemeClr val="bg1">
              <a:alpha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4400" b="1" dirty="0">
                <a:solidFill>
                  <a:schemeClr val="accent1">
                    <a:lumMod val="50000"/>
                  </a:schemeClr>
                </a:solidFill>
              </a:rPr>
              <a:t>Categorization of </a:t>
            </a:r>
            <a:r>
              <a:rPr lang="en-US" sz="4400" b="1" dirty="0" smtClean="0">
                <a:solidFill>
                  <a:schemeClr val="accent1">
                    <a:lumMod val="50000"/>
                  </a:schemeClr>
                </a:solidFill>
              </a:rPr>
              <a:t/>
            </a:r>
            <a:br>
              <a:rPr lang="en-US" sz="4400" b="1" dirty="0" smtClean="0">
                <a:solidFill>
                  <a:schemeClr val="accent1">
                    <a:lumMod val="50000"/>
                  </a:schemeClr>
                </a:solidFill>
              </a:rPr>
            </a:br>
            <a:r>
              <a:rPr lang="en-US" sz="4400" b="1" dirty="0" smtClean="0">
                <a:solidFill>
                  <a:schemeClr val="accent1">
                    <a:lumMod val="50000"/>
                  </a:schemeClr>
                </a:solidFill>
              </a:rPr>
              <a:t>slush-ice </a:t>
            </a:r>
            <a:r>
              <a:rPr lang="en-US" sz="4400" b="1" dirty="0">
                <a:solidFill>
                  <a:schemeClr val="accent1">
                    <a:lumMod val="50000"/>
                  </a:schemeClr>
                </a:solidFill>
              </a:rPr>
              <a:t>berm formation </a:t>
            </a:r>
            <a:r>
              <a:rPr lang="en-US" sz="4400" b="1" dirty="0" smtClean="0">
                <a:solidFill>
                  <a:schemeClr val="accent1">
                    <a:lumMod val="50000"/>
                  </a:schemeClr>
                </a:solidFill>
              </a:rPr>
              <a:t/>
            </a:r>
            <a:br>
              <a:rPr lang="en-US" sz="4400" b="1" dirty="0" smtClean="0">
                <a:solidFill>
                  <a:schemeClr val="accent1">
                    <a:lumMod val="50000"/>
                  </a:schemeClr>
                </a:solidFill>
              </a:rPr>
            </a:br>
            <a:r>
              <a:rPr lang="en-US" sz="4400" b="1" dirty="0" smtClean="0">
                <a:solidFill>
                  <a:schemeClr val="accent1">
                    <a:lumMod val="50000"/>
                  </a:schemeClr>
                </a:solidFill>
              </a:rPr>
              <a:t>on </a:t>
            </a:r>
            <a:r>
              <a:rPr lang="en-US" sz="4400" b="1" dirty="0">
                <a:solidFill>
                  <a:schemeClr val="accent1">
                    <a:lumMod val="50000"/>
                  </a:schemeClr>
                </a:solidFill>
              </a:rPr>
              <a:t>the west coast of </a:t>
            </a:r>
            <a:r>
              <a:rPr lang="en-US" sz="4400" b="1" dirty="0" smtClean="0">
                <a:solidFill>
                  <a:schemeClr val="accent1">
                    <a:lumMod val="50000"/>
                  </a:schemeClr>
                </a:solidFill>
              </a:rPr>
              <a:t>Alaska</a:t>
            </a:r>
            <a:endParaRPr lang="en-US" sz="4400" b="1" dirty="0">
              <a:solidFill>
                <a:schemeClr val="accent1">
                  <a:lumMod val="50000"/>
                </a:schemeClr>
              </a:solidFill>
            </a:endParaRPr>
          </a:p>
          <a:p>
            <a:pPr algn="ctr"/>
            <a:endParaRPr lang="en-US" dirty="0">
              <a:solidFill>
                <a:schemeClr val="tx2">
                  <a:lumMod val="50000"/>
                </a:schemeClr>
              </a:solidFill>
            </a:endParaRPr>
          </a:p>
        </p:txBody>
      </p:sp>
      <p:sp>
        <p:nvSpPr>
          <p:cNvPr id="8" name="Subtitle 2"/>
          <p:cNvSpPr txBox="1">
            <a:spLocks/>
          </p:cNvSpPr>
          <p:nvPr/>
        </p:nvSpPr>
        <p:spPr>
          <a:xfrm>
            <a:off x="1237209" y="3733800"/>
            <a:ext cx="6400800" cy="838200"/>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chemeClr val="accent1">
                    <a:lumMod val="50000"/>
                  </a:schemeClr>
                </a:solidFill>
              </a:rPr>
              <a:t>David Atkinson </a:t>
            </a:r>
            <a:br>
              <a:rPr lang="en-US" dirty="0" smtClean="0">
                <a:solidFill>
                  <a:schemeClr val="accent1">
                    <a:lumMod val="50000"/>
                  </a:schemeClr>
                </a:solidFill>
              </a:rPr>
            </a:br>
            <a:r>
              <a:rPr lang="en-US" dirty="0" smtClean="0">
                <a:solidFill>
                  <a:schemeClr val="accent1">
                    <a:lumMod val="50000"/>
                  </a:schemeClr>
                </a:solidFill>
              </a:rPr>
              <a:t>University of Victoria, Dept. of Geography</a:t>
            </a:r>
            <a:endParaRPr lang="en-US" dirty="0">
              <a:solidFill>
                <a:schemeClr val="accent1">
                  <a:lumMod val="50000"/>
                </a:schemeClr>
              </a:solidFill>
            </a:endParaRPr>
          </a:p>
        </p:txBody>
      </p:sp>
      <p:sp>
        <p:nvSpPr>
          <p:cNvPr id="10" name="Subtitle 2"/>
          <p:cNvSpPr txBox="1">
            <a:spLocks/>
          </p:cNvSpPr>
          <p:nvPr/>
        </p:nvSpPr>
        <p:spPr>
          <a:xfrm>
            <a:off x="1524000" y="5572224"/>
            <a:ext cx="5791200" cy="523776"/>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400" b="1" dirty="0" smtClean="0">
                <a:solidFill>
                  <a:schemeClr val="accent1">
                    <a:lumMod val="50000"/>
                  </a:schemeClr>
                </a:solidFill>
              </a:rPr>
              <a:t>Call in:</a:t>
            </a:r>
            <a:r>
              <a:rPr lang="en-US" sz="2400" dirty="0">
                <a:solidFill>
                  <a:schemeClr val="accent1">
                    <a:lumMod val="50000"/>
                  </a:schemeClr>
                </a:solidFill>
              </a:rPr>
              <a:t> </a:t>
            </a:r>
            <a:r>
              <a:rPr lang="en-US" sz="2400" dirty="0" smtClean="0">
                <a:solidFill>
                  <a:schemeClr val="accent1">
                    <a:lumMod val="50000"/>
                  </a:schemeClr>
                </a:solidFill>
              </a:rPr>
              <a:t>1-866-730-5871;  access code: 111111</a:t>
            </a:r>
            <a:endParaRPr lang="en-US" sz="2400" dirty="0">
              <a:solidFill>
                <a:schemeClr val="accent1">
                  <a:lumMod val="50000"/>
                </a:schemeClr>
              </a:solidFill>
            </a:endParaRPr>
          </a:p>
        </p:txBody>
      </p:sp>
      <p:sp>
        <p:nvSpPr>
          <p:cNvPr id="4" name="TextBox 3"/>
          <p:cNvSpPr txBox="1"/>
          <p:nvPr/>
        </p:nvSpPr>
        <p:spPr>
          <a:xfrm>
            <a:off x="152400" y="6044625"/>
            <a:ext cx="8839199" cy="523220"/>
          </a:xfrm>
          <a:prstGeom prst="rect">
            <a:avLst/>
          </a:prstGeom>
          <a:noFill/>
        </p:spPr>
        <p:txBody>
          <a:bodyPr wrap="square" rtlCol="0">
            <a:spAutoFit/>
          </a:bodyPr>
          <a:lstStyle/>
          <a:p>
            <a:pPr algn="ctr"/>
            <a:r>
              <a:rPr lang="en-US" sz="2800" b="1" dirty="0" smtClean="0">
                <a:solidFill>
                  <a:srgbClr val="7030A0"/>
                </a:solidFill>
              </a:rPr>
              <a:t>Please mute your phone except to ask questions, etc. </a:t>
            </a:r>
            <a:endParaRPr lang="en-US" sz="2800" b="1" dirty="0">
              <a:solidFill>
                <a:srgbClr val="7030A0"/>
              </a:solidFill>
            </a:endParaRPr>
          </a:p>
        </p:txBody>
      </p:sp>
      <p:grpSp>
        <p:nvGrpSpPr>
          <p:cNvPr id="12" name="Group 11"/>
          <p:cNvGrpSpPr/>
          <p:nvPr/>
        </p:nvGrpSpPr>
        <p:grpSpPr>
          <a:xfrm>
            <a:off x="1170708" y="221954"/>
            <a:ext cx="6830292" cy="902384"/>
            <a:chOff x="133349" y="235102"/>
            <a:chExt cx="6830292" cy="902384"/>
          </a:xfrm>
        </p:grpSpPr>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r="82717"/>
            <a:stretch/>
          </p:blipFill>
          <p:spPr>
            <a:xfrm>
              <a:off x="4144241" y="247544"/>
              <a:ext cx="1165164" cy="889942"/>
            </a:xfrm>
            <a:prstGeom prst="rect">
              <a:avLst/>
            </a:prstGeom>
          </p:spPr>
        </p:pic>
        <p:pic>
          <p:nvPicPr>
            <p:cNvPr id="14" name="Picture 13"/>
            <p:cNvPicPr>
              <a:picLocks noChangeAspect="1"/>
            </p:cNvPicPr>
            <p:nvPr/>
          </p:nvPicPr>
          <p:blipFill rotWithShape="1">
            <a:blip r:embed="rId4">
              <a:extLst>
                <a:ext uri="{28A0092B-C50C-407E-A947-70E740481C1C}">
                  <a14:useLocalDpi xmlns:a14="http://schemas.microsoft.com/office/drawing/2010/main" val="0"/>
                </a:ext>
              </a:extLst>
            </a:blip>
            <a:srcRect l="21650" r="61858"/>
            <a:stretch/>
          </p:blipFill>
          <p:spPr>
            <a:xfrm>
              <a:off x="2819400" y="247544"/>
              <a:ext cx="1111827" cy="889942"/>
            </a:xfrm>
            <a:prstGeom prst="rect">
              <a:avLst/>
            </a:pr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l="42818" r="40999"/>
            <a:stretch/>
          </p:blipFill>
          <p:spPr>
            <a:xfrm>
              <a:off x="1401041" y="240898"/>
              <a:ext cx="1091045" cy="889942"/>
            </a:xfrm>
            <a:prstGeom prst="rect">
              <a:avLst/>
            </a:prstGeom>
          </p:spPr>
        </p:pic>
        <p:pic>
          <p:nvPicPr>
            <p:cNvPr id="16" name="Picture 15"/>
            <p:cNvPicPr>
              <a:picLocks noChangeAspect="1"/>
            </p:cNvPicPr>
            <p:nvPr/>
          </p:nvPicPr>
          <p:blipFill rotWithShape="1">
            <a:blip r:embed="rId4">
              <a:extLst>
                <a:ext uri="{28A0092B-C50C-407E-A947-70E740481C1C}">
                  <a14:useLocalDpi xmlns:a14="http://schemas.microsoft.com/office/drawing/2010/main" val="0"/>
                </a:ext>
              </a:extLst>
            </a:blip>
            <a:srcRect l="64601" r="20602"/>
            <a:stretch/>
          </p:blipFill>
          <p:spPr>
            <a:xfrm>
              <a:off x="133349" y="247544"/>
              <a:ext cx="997527" cy="889942"/>
            </a:xfrm>
            <a:prstGeom prst="rect">
              <a:avLst/>
            </a:prstGeom>
          </p:spPr>
        </p:pic>
        <p:pic>
          <p:nvPicPr>
            <p:cNvPr id="17" name="Picture 16"/>
            <p:cNvPicPr>
              <a:picLocks noChangeAspect="1"/>
            </p:cNvPicPr>
            <p:nvPr/>
          </p:nvPicPr>
          <p:blipFill rotWithShape="1">
            <a:blip r:embed="rId4">
              <a:extLst>
                <a:ext uri="{28A0092B-C50C-407E-A947-70E740481C1C}">
                  <a14:useLocalDpi xmlns:a14="http://schemas.microsoft.com/office/drawing/2010/main" val="0"/>
                </a:ext>
              </a:extLst>
            </a:blip>
            <a:srcRect l="82378"/>
            <a:stretch/>
          </p:blipFill>
          <p:spPr>
            <a:xfrm>
              <a:off x="5775614" y="235102"/>
              <a:ext cx="1188027" cy="889942"/>
            </a:xfrm>
            <a:prstGeom prst="rect">
              <a:avLst/>
            </a:prstGeom>
          </p:spPr>
        </p:pic>
      </p:grpSp>
    </p:spTree>
    <p:extLst>
      <p:ext uri="{BB962C8B-B14F-4D97-AF65-F5344CB8AC3E}">
        <p14:creationId xmlns:p14="http://schemas.microsoft.com/office/powerpoint/2010/main" val="3698580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151</Words>
  <Application>Microsoft Office PowerPoint</Application>
  <PresentationFormat>On-screen Show (4:3)</PresentationFormat>
  <Paragraphs>22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DOI-FWS-R7--FAIR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Alaska-based LCCs’ Webinar Series</dc:title>
  <dc:creator>Parks, Brett M</dc:creator>
  <cp:lastModifiedBy>Joel Reynolds</cp:lastModifiedBy>
  <cp:revision>24</cp:revision>
  <cp:lastPrinted>2015-01-28T23:57:16Z</cp:lastPrinted>
  <dcterms:created xsi:type="dcterms:W3CDTF">2014-09-29T22:17:23Z</dcterms:created>
  <dcterms:modified xsi:type="dcterms:W3CDTF">2015-01-28T23:57:42Z</dcterms:modified>
</cp:coreProperties>
</file>